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257" r:id="rId2"/>
    <p:sldId id="266" r:id="rId3"/>
    <p:sldId id="301" r:id="rId4"/>
    <p:sldId id="273" r:id="rId5"/>
    <p:sldId id="272" r:id="rId6"/>
    <p:sldId id="286" r:id="rId7"/>
    <p:sldId id="302" r:id="rId8"/>
    <p:sldId id="304" r:id="rId9"/>
    <p:sldId id="305" r:id="rId10"/>
    <p:sldId id="306" r:id="rId11"/>
    <p:sldId id="30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810" autoAdjust="0"/>
  </p:normalViewPr>
  <p:slideViewPr>
    <p:cSldViewPr snapToGrid="0" showGuides="1">
      <p:cViewPr varScale="1">
        <p:scale>
          <a:sx n="71" d="100"/>
          <a:sy n="71" d="100"/>
        </p:scale>
        <p:origin x="696" y="78"/>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3/20/2025</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3/20/2025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1CEBEB-5088-4E63-81A4-0DCEB5B45207}"/>
              </a:ext>
              <a:ext uri="{C183D7F6-B498-43B3-948B-1728B52AA6E4}">
                <adec:decorative xmlns:adec="http://schemas.microsoft.com/office/drawing/2017/decorative" val="1"/>
              </a:ext>
            </a:extLst>
          </p:cNvPr>
          <p:cNvPicPr>
            <a:picLocks noGrp="1" noChangeAspect="1"/>
          </p:cNvPicPr>
          <p:nvPr>
            <p:ph type="pic" sz="quarter" idx="10"/>
          </p:nvPr>
        </p:nvPicPr>
        <p:blipFill>
          <a:blip r:embed="rId2"/>
          <a:srcRect/>
          <a:stretch/>
        </p:blipFill>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p:txBody>
          <a:bodyPr>
            <a:normAutofit fontScale="90000"/>
          </a:bodyPr>
          <a:lstStyle/>
          <a:p>
            <a:r>
              <a:rPr lang="en-IN" dirty="0"/>
              <a:t>Passing Data Between Views in ASP.NET MVC</a:t>
            </a:r>
            <a:endParaRPr lang="en-US" dirty="0"/>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p:txBody>
          <a:bodyPr/>
          <a:lstStyle/>
          <a:p>
            <a:r>
              <a:rPr lang="en-IN" dirty="0"/>
              <a:t>Understanding </a:t>
            </a:r>
            <a:r>
              <a:rPr lang="en-IN" dirty="0" err="1"/>
              <a:t>ViewData</a:t>
            </a:r>
            <a:r>
              <a:rPr lang="en-IN" dirty="0"/>
              <a:t>, ViewBag, </a:t>
            </a:r>
            <a:r>
              <a:rPr lang="en-IN" dirty="0" err="1"/>
              <a:t>TempData</a:t>
            </a:r>
            <a:endParaRPr lang="en-US" dirty="0"/>
          </a:p>
        </p:txBody>
      </p:sp>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DEA41-7CCF-BD59-2A29-7B66A63B7FB4}"/>
              </a:ext>
            </a:extLst>
          </p:cNvPr>
          <p:cNvSpPr>
            <a:spLocks noGrp="1"/>
          </p:cNvSpPr>
          <p:nvPr>
            <p:ph type="title"/>
          </p:nvPr>
        </p:nvSpPr>
        <p:spPr/>
        <p:txBody>
          <a:bodyPr/>
          <a:lstStyle/>
          <a:p>
            <a:pPr algn="ctr"/>
            <a:r>
              <a:rPr lang="en-IN" dirty="0"/>
              <a:t>Comparison Table </a:t>
            </a:r>
          </a:p>
        </p:txBody>
      </p:sp>
      <p:pic>
        <p:nvPicPr>
          <p:cNvPr id="6" name="Content Placeholder 5">
            <a:extLst>
              <a:ext uri="{FF2B5EF4-FFF2-40B4-BE49-F238E27FC236}">
                <a16:creationId xmlns:a16="http://schemas.microsoft.com/office/drawing/2014/main" id="{A646A1E1-5DC6-49B3-FA92-9E44B08EC338}"/>
              </a:ext>
            </a:extLst>
          </p:cNvPr>
          <p:cNvPicPr>
            <a:picLocks noGrp="1" noChangeAspect="1"/>
          </p:cNvPicPr>
          <p:nvPr>
            <p:ph idx="1"/>
          </p:nvPr>
        </p:nvPicPr>
        <p:blipFill>
          <a:blip r:embed="rId2"/>
          <a:stretch>
            <a:fillRect/>
          </a:stretch>
        </p:blipFill>
        <p:spPr>
          <a:xfrm>
            <a:off x="712724" y="1264023"/>
            <a:ext cx="10837987" cy="4695477"/>
          </a:xfrm>
        </p:spPr>
      </p:pic>
      <p:sp>
        <p:nvSpPr>
          <p:cNvPr id="4" name="Slide Number Placeholder 3">
            <a:extLst>
              <a:ext uri="{FF2B5EF4-FFF2-40B4-BE49-F238E27FC236}">
                <a16:creationId xmlns:a16="http://schemas.microsoft.com/office/drawing/2014/main" id="{F40E2961-D5DD-9454-57B9-704B192BDEE9}"/>
              </a:ext>
            </a:extLst>
          </p:cNvPr>
          <p:cNvSpPr>
            <a:spLocks noGrp="1"/>
          </p:cNvSpPr>
          <p:nvPr>
            <p:ph type="sldNum" sz="quarter" idx="12"/>
          </p:nvPr>
        </p:nvSpPr>
        <p:spPr/>
        <p:txBody>
          <a:bodyPr/>
          <a:lstStyle/>
          <a:p>
            <a:fld id="{03DC2DEF-D2FE-4B45-ABA4-9F153FD1C98A}" type="slidenum">
              <a:rPr lang="en-US" smtClean="0"/>
              <a:t>10</a:t>
            </a:fld>
            <a:endParaRPr lang="en-US" dirty="0"/>
          </a:p>
        </p:txBody>
      </p:sp>
    </p:spTree>
    <p:extLst>
      <p:ext uri="{BB962C8B-B14F-4D97-AF65-F5344CB8AC3E}">
        <p14:creationId xmlns:p14="http://schemas.microsoft.com/office/powerpoint/2010/main" val="4199685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05334-B16B-6B35-B51E-9F8FE912E55C}"/>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B5A2132-CC59-EDAD-9278-DD8473B7E89A}"/>
              </a:ext>
              <a:ext uri="{C183D7F6-B498-43B3-948B-1728B52AA6E4}">
                <adec:decorative xmlns:adec="http://schemas.microsoft.com/office/drawing/2017/decorative" val="1"/>
              </a:ext>
            </a:extLst>
          </p:cNvPr>
          <p:cNvPicPr>
            <a:picLocks noGrp="1" noChangeAspect="1"/>
          </p:cNvPicPr>
          <p:nvPr>
            <p:ph type="pic" sz="quarter" idx="10"/>
          </p:nvPr>
        </p:nvPicPr>
        <p:blipFill>
          <a:blip r:embed="rId2"/>
          <a:srcRect/>
          <a:stretch/>
        </p:blipFill>
        <p:spPr/>
      </p:pic>
      <p:sp>
        <p:nvSpPr>
          <p:cNvPr id="3" name="Title 2">
            <a:extLst>
              <a:ext uri="{FF2B5EF4-FFF2-40B4-BE49-F238E27FC236}">
                <a16:creationId xmlns:a16="http://schemas.microsoft.com/office/drawing/2014/main" id="{5F240E84-892A-DE01-843E-E63144444499}"/>
              </a:ext>
            </a:extLst>
          </p:cNvPr>
          <p:cNvSpPr>
            <a:spLocks noGrp="1"/>
          </p:cNvSpPr>
          <p:nvPr>
            <p:ph type="ctrTitle"/>
          </p:nvPr>
        </p:nvSpPr>
        <p:spPr>
          <a:xfrm>
            <a:off x="6959413" y="2991222"/>
            <a:ext cx="4986338" cy="875553"/>
          </a:xfrm>
        </p:spPr>
        <p:txBody>
          <a:bodyPr>
            <a:normAutofit fontScale="90000"/>
          </a:bodyPr>
          <a:lstStyle/>
          <a:p>
            <a:r>
              <a:rPr lang="en-IN" dirty="0"/>
              <a:t>Thank You </a:t>
            </a:r>
            <a:endParaRPr lang="en-US" dirty="0"/>
          </a:p>
        </p:txBody>
      </p:sp>
    </p:spTree>
    <p:extLst>
      <p:ext uri="{BB962C8B-B14F-4D97-AF65-F5344CB8AC3E}">
        <p14:creationId xmlns:p14="http://schemas.microsoft.com/office/powerpoint/2010/main" val="3232285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p:txBody>
          <a:bodyPr/>
          <a:lstStyle/>
          <a:p>
            <a:r>
              <a:rPr lang="en-US" dirty="0"/>
              <a:t>Agenda</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p:txBody>
          <a:bodyPr/>
          <a:lstStyle/>
          <a:p>
            <a:r>
              <a:rPr lang="en-US" dirty="0"/>
              <a:t>Introduction</a:t>
            </a:r>
          </a:p>
          <a:p>
            <a:r>
              <a:rPr lang="en-US" dirty="0"/>
              <a:t>Understanding ViewData</a:t>
            </a:r>
          </a:p>
          <a:p>
            <a:r>
              <a:rPr lang="en-US" dirty="0"/>
              <a:t>Understanding ViewBag</a:t>
            </a:r>
          </a:p>
          <a:p>
            <a:r>
              <a:rPr lang="en-US" dirty="0"/>
              <a:t>Understanding TempData</a:t>
            </a:r>
          </a:p>
          <a:p>
            <a:r>
              <a:rPr lang="en-US" dirty="0"/>
              <a:t>Comparison Table</a:t>
            </a:r>
          </a:p>
          <a:p>
            <a:r>
              <a:rPr lang="en-US" dirty="0"/>
              <a:t>Conclusion</a:t>
            </a:r>
          </a:p>
          <a:p>
            <a:endParaRPr lang="en-US" dirty="0"/>
          </a:p>
          <a:p>
            <a:endParaRPr lang="en-US" dirty="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2</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2"/>
          <a:srcRect/>
          <a:stretch/>
        </p:blipFill>
        <p:spPr/>
      </p:pic>
    </p:spTree>
    <p:extLst>
      <p:ext uri="{BB962C8B-B14F-4D97-AF65-F5344CB8AC3E}">
        <p14:creationId xmlns:p14="http://schemas.microsoft.com/office/powerpoint/2010/main" val="1300311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52B5F-D590-4184-A4D3-F70EA6D7FE7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9303214-5128-02AC-8FD7-CE8621454FF8}"/>
              </a:ext>
            </a:extLst>
          </p:cNvPr>
          <p:cNvSpPr>
            <a:spLocks noGrp="1"/>
          </p:cNvSpPr>
          <p:nvPr>
            <p:ph type="title"/>
          </p:nvPr>
        </p:nvSpPr>
        <p:spPr>
          <a:xfrm>
            <a:off x="823236" y="939800"/>
            <a:ext cx="5272764" cy="724330"/>
          </a:xfrm>
        </p:spPr>
        <p:txBody>
          <a:bodyPr/>
          <a:lstStyle/>
          <a:p>
            <a:r>
              <a:rPr lang="en-US" dirty="0">
                <a:solidFill>
                  <a:schemeClr val="bg1"/>
                </a:solidFill>
              </a:rPr>
              <a:t>Introduction</a:t>
            </a:r>
          </a:p>
        </p:txBody>
      </p:sp>
      <p:sp>
        <p:nvSpPr>
          <p:cNvPr id="7" name="Content Placeholder 6">
            <a:extLst>
              <a:ext uri="{FF2B5EF4-FFF2-40B4-BE49-F238E27FC236}">
                <a16:creationId xmlns:a16="http://schemas.microsoft.com/office/drawing/2014/main" id="{23C8D2AA-BABD-B143-A73D-F6D3A0DAE638}"/>
              </a:ext>
            </a:extLst>
          </p:cNvPr>
          <p:cNvSpPr>
            <a:spLocks noGrp="1"/>
          </p:cNvSpPr>
          <p:nvPr>
            <p:ph idx="1"/>
          </p:nvPr>
        </p:nvSpPr>
        <p:spPr>
          <a:xfrm>
            <a:off x="823236" y="2945863"/>
            <a:ext cx="3950471" cy="3636115"/>
          </a:xfrm>
        </p:spPr>
        <p:txBody>
          <a:bodyPr>
            <a:normAutofit/>
          </a:bodyPr>
          <a:lstStyle/>
          <a:p>
            <a:pPr>
              <a:buNone/>
            </a:pPr>
            <a:r>
              <a:rPr lang="en-IN" b="1" dirty="0">
                <a:solidFill>
                  <a:schemeClr val="bg1"/>
                </a:solidFill>
              </a:rPr>
              <a:t>Techniques for Data Passing:</a:t>
            </a:r>
          </a:p>
          <a:p>
            <a:pPr>
              <a:buFont typeface="Arial" panose="020B0604020202020204" pitchFamily="34" charset="0"/>
              <a:buChar char="•"/>
            </a:pPr>
            <a:r>
              <a:rPr lang="en-IN" b="1" dirty="0" err="1">
                <a:solidFill>
                  <a:schemeClr val="bg1"/>
                </a:solidFill>
              </a:rPr>
              <a:t>ViewData</a:t>
            </a:r>
            <a:r>
              <a:rPr lang="en-IN" dirty="0">
                <a:solidFill>
                  <a:schemeClr val="bg1"/>
                </a:solidFill>
              </a:rPr>
              <a:t> – A dictionary-based approach for passing data between controller and view.</a:t>
            </a:r>
          </a:p>
          <a:p>
            <a:pPr>
              <a:buFont typeface="Arial" panose="020B0604020202020204" pitchFamily="34" charset="0"/>
              <a:buChar char="•"/>
            </a:pPr>
            <a:r>
              <a:rPr lang="en-IN" b="1" dirty="0">
                <a:solidFill>
                  <a:schemeClr val="bg1"/>
                </a:solidFill>
              </a:rPr>
              <a:t>ViewBag</a:t>
            </a:r>
            <a:r>
              <a:rPr lang="en-IN" dirty="0">
                <a:solidFill>
                  <a:schemeClr val="bg1"/>
                </a:solidFill>
              </a:rPr>
              <a:t> – A dynamic property wrapper around </a:t>
            </a:r>
            <a:r>
              <a:rPr lang="en-IN" dirty="0" err="1">
                <a:solidFill>
                  <a:schemeClr val="bg1"/>
                </a:solidFill>
              </a:rPr>
              <a:t>ViewData</a:t>
            </a:r>
            <a:r>
              <a:rPr lang="en-IN" dirty="0">
                <a:solidFill>
                  <a:schemeClr val="bg1"/>
                </a:solidFill>
              </a:rPr>
              <a:t> for easier data access.</a:t>
            </a:r>
          </a:p>
          <a:p>
            <a:pPr>
              <a:buFont typeface="Arial" panose="020B0604020202020204" pitchFamily="34" charset="0"/>
              <a:buChar char="•"/>
            </a:pPr>
            <a:r>
              <a:rPr lang="en-IN" b="1" dirty="0" err="1">
                <a:solidFill>
                  <a:schemeClr val="bg1"/>
                </a:solidFill>
              </a:rPr>
              <a:t>TempData</a:t>
            </a:r>
            <a:r>
              <a:rPr lang="en-IN" dirty="0">
                <a:solidFill>
                  <a:schemeClr val="bg1"/>
                </a:solidFill>
              </a:rPr>
              <a:t> – Used for persisting data between multiple requests.</a:t>
            </a:r>
          </a:p>
          <a:p>
            <a:endParaRPr lang="en-US" dirty="0"/>
          </a:p>
          <a:p>
            <a:endParaRPr lang="en-US" dirty="0"/>
          </a:p>
        </p:txBody>
      </p:sp>
      <p:sp>
        <p:nvSpPr>
          <p:cNvPr id="4" name="Slide Number Placeholder 3">
            <a:extLst>
              <a:ext uri="{FF2B5EF4-FFF2-40B4-BE49-F238E27FC236}">
                <a16:creationId xmlns:a16="http://schemas.microsoft.com/office/drawing/2014/main" id="{62F600CC-8D69-D4ED-7182-CF1C68770EDC}"/>
              </a:ext>
            </a:extLst>
          </p:cNvPr>
          <p:cNvSpPr>
            <a:spLocks noGrp="1"/>
          </p:cNvSpPr>
          <p:nvPr>
            <p:ph type="sldNum" sz="quarter" idx="12"/>
          </p:nvPr>
        </p:nvSpPr>
        <p:spPr/>
        <p:txBody>
          <a:bodyPr/>
          <a:lstStyle/>
          <a:p>
            <a:fld id="{03DC2DEF-D2FE-4B45-ABA4-9F153FD1C98A}" type="slidenum">
              <a:rPr lang="en-US" smtClean="0"/>
              <a:t>3</a:t>
            </a:fld>
            <a:endParaRPr lang="en-US" dirty="0"/>
          </a:p>
        </p:txBody>
      </p:sp>
      <p:pic>
        <p:nvPicPr>
          <p:cNvPr id="10" name="Picture Placeholder 9">
            <a:extLst>
              <a:ext uri="{FF2B5EF4-FFF2-40B4-BE49-F238E27FC236}">
                <a16:creationId xmlns:a16="http://schemas.microsoft.com/office/drawing/2014/main" id="{9DD82B0A-7400-F107-EA63-73F3BDA8B5B1}"/>
              </a:ext>
              <a:ext uri="{C183D7F6-B498-43B3-948B-1728B52AA6E4}">
                <adec:decorative xmlns:adec="http://schemas.microsoft.com/office/drawing/2017/decorative" val="1"/>
              </a:ext>
            </a:extLst>
          </p:cNvPr>
          <p:cNvPicPr>
            <a:picLocks noGrp="1" noChangeAspect="1"/>
          </p:cNvPicPr>
          <p:nvPr>
            <p:ph type="pic" sz="quarter" idx="13"/>
          </p:nvPr>
        </p:nvPicPr>
        <p:blipFill>
          <a:blip r:embed="rId2"/>
          <a:srcRect/>
          <a:stretch/>
        </p:blipFill>
        <p:spPr>
          <a:xfrm>
            <a:off x="5124825" y="845671"/>
            <a:ext cx="5138058" cy="4978400"/>
          </a:xfrm>
        </p:spPr>
      </p:pic>
      <p:sp>
        <p:nvSpPr>
          <p:cNvPr id="5" name="TextBox 4">
            <a:extLst>
              <a:ext uri="{FF2B5EF4-FFF2-40B4-BE49-F238E27FC236}">
                <a16:creationId xmlns:a16="http://schemas.microsoft.com/office/drawing/2014/main" id="{650B2903-C933-427A-7612-7C36104467AE}"/>
              </a:ext>
            </a:extLst>
          </p:cNvPr>
          <p:cNvSpPr txBox="1"/>
          <p:nvPr/>
        </p:nvSpPr>
        <p:spPr>
          <a:xfrm>
            <a:off x="823237" y="1664130"/>
            <a:ext cx="3950470" cy="1477328"/>
          </a:xfrm>
          <a:prstGeom prst="rect">
            <a:avLst/>
          </a:prstGeom>
          <a:noFill/>
        </p:spPr>
        <p:txBody>
          <a:bodyPr wrap="square" rtlCol="0">
            <a:spAutoFit/>
          </a:bodyPr>
          <a:lstStyle/>
          <a:p>
            <a:r>
              <a:rPr lang="en-IN" b="1" dirty="0">
                <a:solidFill>
                  <a:schemeClr val="bg1"/>
                </a:solidFill>
              </a:rPr>
              <a:t>Data passing is crucial in ASP.NET MVC as it facilitates communication between the controller and view, enabling dynamic content rendering on web pages.</a:t>
            </a:r>
            <a:endParaRPr lang="en-IN" dirty="0">
              <a:solidFill>
                <a:schemeClr val="bg1"/>
              </a:solidFill>
            </a:endParaRPr>
          </a:p>
          <a:p>
            <a:endParaRPr lang="en-IN" dirty="0"/>
          </a:p>
        </p:txBody>
      </p:sp>
    </p:spTree>
    <p:extLst>
      <p:ext uri="{BB962C8B-B14F-4D97-AF65-F5344CB8AC3E}">
        <p14:creationId xmlns:p14="http://schemas.microsoft.com/office/powerpoint/2010/main" val="2888803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p:txBody>
          <a:bodyPr/>
          <a:lstStyle/>
          <a:p>
            <a:r>
              <a:rPr lang="en-IN" dirty="0"/>
              <a:t>Understanding </a:t>
            </a:r>
            <a:r>
              <a:rPr lang="en-IN" dirty="0" err="1"/>
              <a:t>ViewData</a:t>
            </a:r>
            <a:endParaRPr lang="en-US" dirty="0"/>
          </a:p>
        </p:txBody>
      </p:sp>
      <p:sp>
        <p:nvSpPr>
          <p:cNvPr id="6" name="Content Placeholder 5">
            <a:extLst>
              <a:ext uri="{FF2B5EF4-FFF2-40B4-BE49-F238E27FC236}">
                <a16:creationId xmlns:a16="http://schemas.microsoft.com/office/drawing/2014/main" id="{33DA7B46-E592-40C7-91D7-A26B47A30C67}"/>
              </a:ext>
            </a:extLst>
          </p:cNvPr>
          <p:cNvSpPr>
            <a:spLocks noGrp="1"/>
          </p:cNvSpPr>
          <p:nvPr>
            <p:ph sz="half" idx="1"/>
          </p:nvPr>
        </p:nvSpPr>
        <p:spPr/>
        <p:txBody>
          <a:bodyPr>
            <a:normAutofit/>
          </a:bodyPr>
          <a:lstStyle/>
          <a:p>
            <a:pPr marL="0" indent="0">
              <a:buNone/>
            </a:pPr>
            <a:r>
              <a:rPr lang="en-US" sz="2000" dirty="0">
                <a:latin typeface="Arial" panose="020B0604020202020204" pitchFamily="34" charset="0"/>
                <a:cs typeface="Arial" panose="020B0604020202020204" pitchFamily="34" charset="0"/>
              </a:rPr>
              <a:t>ViewData is a dictionary-based mechanism in ASP.NET MVC that allows data to be passed from the controller to the view.</a:t>
            </a:r>
          </a:p>
        </p:txBody>
      </p:sp>
      <p:sp>
        <p:nvSpPr>
          <p:cNvPr id="7" name="Content Placeholder 6">
            <a:extLst>
              <a:ext uri="{FF2B5EF4-FFF2-40B4-BE49-F238E27FC236}">
                <a16:creationId xmlns:a16="http://schemas.microsoft.com/office/drawing/2014/main" id="{A7F42263-DE86-44BB-AC19-CD7982D365B2}"/>
              </a:ext>
            </a:extLst>
          </p:cNvPr>
          <p:cNvSpPr>
            <a:spLocks noGrp="1"/>
          </p:cNvSpPr>
          <p:nvPr>
            <p:ph sz="half" idx="2"/>
          </p:nvPr>
        </p:nvSpPr>
        <p:spPr>
          <a:xfrm>
            <a:off x="8451281" y="1712119"/>
            <a:ext cx="3301447" cy="4191000"/>
          </a:xfrm>
        </p:spPr>
        <p:txBody>
          <a:bodyPr>
            <a:noAutofit/>
          </a:bodyPr>
          <a:lstStyle/>
          <a:p>
            <a:pPr eaLnBrk="0" fontAlgn="base" hangingPunct="0">
              <a:lnSpc>
                <a:spcPct val="100000"/>
              </a:lnSpc>
              <a:spcBef>
                <a:spcPct val="0"/>
              </a:spcBef>
              <a:spcAft>
                <a:spcPct val="0"/>
              </a:spcAft>
            </a:pPr>
            <a:r>
              <a:rPr kumimoji="0" lang="en-US" altLang="en-US" sz="1600" b="1" i="0" u="none" strike="noStrike" cap="none" normalizeH="0" baseline="0" dirty="0">
                <a:ln>
                  <a:noFill/>
                </a:ln>
                <a:effectLst/>
                <a:latin typeface="Arial" panose="020B0604020202020204" pitchFamily="34" charset="0"/>
                <a:cs typeface="Arial" panose="020B0604020202020204" pitchFamily="34" charset="0"/>
              </a:rPr>
              <a:t>Weakly Typed</a:t>
            </a:r>
            <a:r>
              <a:rPr kumimoji="0" lang="en-US" altLang="en-US" sz="1600" b="0" i="0" u="none" strike="noStrike" cap="none" normalizeH="0" baseline="0" dirty="0">
                <a:ln>
                  <a:noFill/>
                </a:ln>
                <a:effectLst/>
                <a:latin typeface="Arial" panose="020B0604020202020204" pitchFamily="34" charset="0"/>
                <a:cs typeface="Arial" panose="020B0604020202020204" pitchFamily="34" charset="0"/>
              </a:rPr>
              <a:t> – Data is stored as key-value pairs, requiring explicit type conversion when retrieving values. </a:t>
            </a:r>
          </a:p>
          <a:p>
            <a:pPr eaLnBrk="0" fontAlgn="base" hangingPunct="0">
              <a:lnSpc>
                <a:spcPct val="100000"/>
              </a:lnSpc>
              <a:spcBef>
                <a:spcPct val="0"/>
              </a:spcBef>
              <a:spcAft>
                <a:spcPct val="0"/>
              </a:spcAft>
            </a:pPr>
            <a:r>
              <a:rPr kumimoji="0" lang="en-US" altLang="en-US" sz="1600" b="1" i="0" u="none" strike="noStrike" cap="none" normalizeH="0" baseline="0" dirty="0">
                <a:ln>
                  <a:noFill/>
                </a:ln>
                <a:effectLst/>
                <a:latin typeface="Arial" panose="020B0604020202020204" pitchFamily="34" charset="0"/>
                <a:cs typeface="Arial" panose="020B0604020202020204" pitchFamily="34" charset="0"/>
              </a:rPr>
              <a:t>Available for the Current Request Only</a:t>
            </a:r>
            <a:r>
              <a:rPr kumimoji="0" lang="en-US" altLang="en-US" sz="1600" b="0" i="0" u="none" strike="noStrike" cap="none" normalizeH="0" baseline="0" dirty="0">
                <a:ln>
                  <a:noFill/>
                </a:ln>
                <a:effectLst/>
                <a:latin typeface="Arial" panose="020B0604020202020204" pitchFamily="34" charset="0"/>
                <a:cs typeface="Arial" panose="020B0604020202020204" pitchFamily="34" charset="0"/>
              </a:rPr>
              <a:t> – The data is lost once the request is completed, making it unsuitable for passing data between different HTTP requests. </a:t>
            </a:r>
          </a:p>
          <a:p>
            <a:pPr eaLnBrk="0" fontAlgn="base" hangingPunct="0">
              <a:lnSpc>
                <a:spcPct val="100000"/>
              </a:lnSpc>
              <a:spcBef>
                <a:spcPct val="0"/>
              </a:spcBef>
              <a:spcAft>
                <a:spcPct val="0"/>
              </a:spcAft>
            </a:pPr>
            <a:r>
              <a:rPr kumimoji="0" lang="en-US" altLang="en-US" sz="1600" b="1" i="0" u="none" strike="noStrike" cap="none" normalizeH="0" baseline="0" dirty="0">
                <a:ln>
                  <a:noFill/>
                </a:ln>
                <a:effectLst/>
                <a:latin typeface="Arial" panose="020B0604020202020204" pitchFamily="34" charset="0"/>
                <a:cs typeface="Arial" panose="020B0604020202020204" pitchFamily="34" charset="0"/>
              </a:rPr>
              <a:t>No Compile-Time Checking</a:t>
            </a:r>
            <a:r>
              <a:rPr kumimoji="0" lang="en-US" altLang="en-US" sz="1600" b="0" i="0" u="none" strike="noStrike" cap="none" normalizeH="0" baseline="0" dirty="0">
                <a:ln>
                  <a:noFill/>
                </a:ln>
                <a:effectLst/>
                <a:latin typeface="Arial" panose="020B0604020202020204" pitchFamily="34" charset="0"/>
                <a:cs typeface="Arial" panose="020B0604020202020204" pitchFamily="34" charset="0"/>
              </a:rPr>
              <a:t> – Since ViewData stores objects as object, type mismatches can lead to runtime errors. </a:t>
            </a:r>
          </a:p>
          <a:p>
            <a:pPr eaLnBrk="0" fontAlgn="base" hangingPunct="0">
              <a:lnSpc>
                <a:spcPct val="100000"/>
              </a:lnSpc>
              <a:spcBef>
                <a:spcPct val="0"/>
              </a:spcBef>
              <a:spcAft>
                <a:spcPct val="0"/>
              </a:spcAft>
            </a:pPr>
            <a:r>
              <a:rPr kumimoji="0" lang="en-US" altLang="en-US" sz="1600" b="1" i="0" u="none" strike="noStrike" cap="none" normalizeH="0" baseline="0" dirty="0">
                <a:ln>
                  <a:noFill/>
                </a:ln>
                <a:effectLst/>
                <a:latin typeface="Arial" panose="020B0604020202020204" pitchFamily="34" charset="0"/>
                <a:cs typeface="Arial" panose="020B0604020202020204" pitchFamily="34" charset="0"/>
              </a:rPr>
              <a:t>Stored in a Dictionary</a:t>
            </a:r>
            <a:r>
              <a:rPr kumimoji="0" lang="en-US" altLang="en-US" sz="1600" b="0" i="0" u="none" strike="noStrike" cap="none" normalizeH="0" baseline="0" dirty="0">
                <a:ln>
                  <a:noFill/>
                </a:ln>
                <a:effectLst/>
                <a:latin typeface="Arial" panose="020B0604020202020204" pitchFamily="34" charset="0"/>
                <a:cs typeface="Arial" panose="020B0604020202020204" pitchFamily="34" charset="0"/>
              </a:rPr>
              <a:t> – Uses the ViewData Dictionary collection to hold data. </a:t>
            </a:r>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a:lstStyle/>
          <a:p>
            <a:fld id="{03DC2DEF-D2FE-4B45-ABA4-9F153FD1C98A}" type="slidenum">
              <a:rPr lang="en-US" smtClean="0"/>
              <a:t>4</a:t>
            </a:fld>
            <a:endParaRPr lang="en-US" dirty="0"/>
          </a:p>
        </p:txBody>
      </p:sp>
      <p:pic>
        <p:nvPicPr>
          <p:cNvPr id="11" name="Picture Placeholder 12">
            <a:extLst>
              <a:ext uri="{FF2B5EF4-FFF2-40B4-BE49-F238E27FC236}">
                <a16:creationId xmlns:a16="http://schemas.microsoft.com/office/drawing/2014/main" id="{D38CA64A-11C5-4BD7-8A2D-E6D58794D6DC}"/>
              </a:ext>
              <a:ext uri="{C183D7F6-B498-43B3-948B-1728B52AA6E4}">
                <adec:decorative xmlns:adec="http://schemas.microsoft.com/office/drawing/2017/decorative" val="1"/>
              </a:ext>
            </a:extLst>
          </p:cNvPr>
          <p:cNvPicPr>
            <a:picLocks noGrp="1" noChangeAspect="1"/>
          </p:cNvPicPr>
          <p:nvPr>
            <p:ph type="pic" sz="quarter" idx="13"/>
          </p:nvPr>
        </p:nvPicPr>
        <p:blipFill>
          <a:blip r:embed="rId2"/>
          <a:srcRect l="8649" r="8649"/>
          <a:stretch/>
        </p:blipFill>
        <p:spPr>
          <a:xfrm>
            <a:off x="3967162" y="1226445"/>
            <a:ext cx="4257675" cy="5148262"/>
          </a:xfrm>
        </p:spPr>
      </p:pic>
    </p:spTree>
    <p:extLst>
      <p:ext uri="{BB962C8B-B14F-4D97-AF65-F5344CB8AC3E}">
        <p14:creationId xmlns:p14="http://schemas.microsoft.com/office/powerpoint/2010/main" val="3242389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494C0-ABDD-4C4D-8C46-49B8F20CC7E9}"/>
              </a:ext>
            </a:extLst>
          </p:cNvPr>
          <p:cNvSpPr>
            <a:spLocks noGrp="1"/>
          </p:cNvSpPr>
          <p:nvPr>
            <p:ph type="title"/>
          </p:nvPr>
        </p:nvSpPr>
        <p:spPr>
          <a:xfrm>
            <a:off x="876300" y="802395"/>
            <a:ext cx="10439400" cy="1175444"/>
          </a:xfrm>
        </p:spPr>
        <p:txBody>
          <a:bodyPr/>
          <a:lstStyle/>
          <a:p>
            <a:r>
              <a:rPr lang="en-US" dirty="0">
                <a:solidFill>
                  <a:schemeClr val="bg1"/>
                </a:solidFill>
              </a:rPr>
              <a:t>View Data code syntax</a:t>
            </a:r>
          </a:p>
        </p:txBody>
      </p:sp>
      <p:sp>
        <p:nvSpPr>
          <p:cNvPr id="3" name="Slide Number Placeholder 2">
            <a:extLst>
              <a:ext uri="{FF2B5EF4-FFF2-40B4-BE49-F238E27FC236}">
                <a16:creationId xmlns:a16="http://schemas.microsoft.com/office/drawing/2014/main" id="{C9D622C3-EE4F-4FB9-94FB-550563528286}"/>
              </a:ext>
            </a:extLst>
          </p:cNvPr>
          <p:cNvSpPr>
            <a:spLocks noGrp="1"/>
          </p:cNvSpPr>
          <p:nvPr>
            <p:ph type="sldNum" sz="quarter" idx="12"/>
          </p:nvPr>
        </p:nvSpPr>
        <p:spPr/>
        <p:txBody>
          <a:bodyPr/>
          <a:lstStyle/>
          <a:p>
            <a:fld id="{03DC2DEF-D2FE-4B45-ABA4-9F153FD1C98A}" type="slidenum">
              <a:rPr lang="en-US" smtClean="0"/>
              <a:t>5</a:t>
            </a:fld>
            <a:endParaRPr lang="en-US" dirty="0"/>
          </a:p>
        </p:txBody>
      </p:sp>
      <p:pic>
        <p:nvPicPr>
          <p:cNvPr id="8" name="Picture Placeholder 7">
            <a:extLst>
              <a:ext uri="{FF2B5EF4-FFF2-40B4-BE49-F238E27FC236}">
                <a16:creationId xmlns:a16="http://schemas.microsoft.com/office/drawing/2014/main" id="{2DE860BC-070C-49AE-AF30-7F05D59402B6}"/>
              </a:ext>
              <a:ext uri="{C183D7F6-B498-43B3-948B-1728B52AA6E4}">
                <adec:decorative xmlns:adec="http://schemas.microsoft.com/office/drawing/2017/decorative" val="1"/>
              </a:ext>
            </a:extLst>
          </p:cNvPr>
          <p:cNvPicPr>
            <a:picLocks noGrp="1" noChangeAspect="1"/>
          </p:cNvPicPr>
          <p:nvPr>
            <p:ph type="pic" sz="quarter" idx="13"/>
          </p:nvPr>
        </p:nvPicPr>
        <p:blipFill>
          <a:blip r:embed="rId2"/>
          <a:srcRect/>
          <a:stretch/>
        </p:blipFill>
        <p:spPr>
          <a:xfrm>
            <a:off x="1998848" y="2263536"/>
            <a:ext cx="8194303" cy="3657599"/>
          </a:xfrm>
        </p:spPr>
      </p:pic>
    </p:spTree>
    <p:extLst>
      <p:ext uri="{BB962C8B-B14F-4D97-AF65-F5344CB8AC3E}">
        <p14:creationId xmlns:p14="http://schemas.microsoft.com/office/powerpoint/2010/main" val="3462884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p:txBody>
          <a:bodyPr/>
          <a:lstStyle/>
          <a:p>
            <a:r>
              <a:rPr lang="en-US" dirty="0"/>
              <a:t>Understanding View Bag</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6</a:t>
            </a:fld>
            <a:endParaRPr lang="en-US" dirty="0"/>
          </a:p>
        </p:txBody>
      </p:sp>
      <p:sp>
        <p:nvSpPr>
          <p:cNvPr id="12" name="Text Placeholder 11">
            <a:extLst>
              <a:ext uri="{FF2B5EF4-FFF2-40B4-BE49-F238E27FC236}">
                <a16:creationId xmlns:a16="http://schemas.microsoft.com/office/drawing/2014/main" id="{4241C871-580D-4A29-A334-0208A8E479B9}"/>
              </a:ext>
            </a:extLst>
          </p:cNvPr>
          <p:cNvSpPr>
            <a:spLocks noGrp="1"/>
          </p:cNvSpPr>
          <p:nvPr>
            <p:ph type="body" sz="quarter" idx="3"/>
          </p:nvPr>
        </p:nvSpPr>
        <p:spPr>
          <a:xfrm>
            <a:off x="6261797" y="2268069"/>
            <a:ext cx="5630165" cy="518457"/>
          </a:xfrm>
        </p:spPr>
        <p:txBody>
          <a:bodyPr/>
          <a:lstStyle/>
          <a:p>
            <a:r>
              <a:rPr lang="en-US" dirty="0"/>
              <a:t>Features </a:t>
            </a:r>
          </a:p>
        </p:txBody>
      </p:sp>
      <p:sp>
        <p:nvSpPr>
          <p:cNvPr id="13" name="Content Placeholder 12">
            <a:extLst>
              <a:ext uri="{FF2B5EF4-FFF2-40B4-BE49-F238E27FC236}">
                <a16:creationId xmlns:a16="http://schemas.microsoft.com/office/drawing/2014/main" id="{0097C6D9-3930-4866-9E88-F17648880044}"/>
              </a:ext>
            </a:extLst>
          </p:cNvPr>
          <p:cNvSpPr>
            <a:spLocks noGrp="1"/>
          </p:cNvSpPr>
          <p:nvPr>
            <p:ph sz="quarter" idx="4"/>
          </p:nvPr>
        </p:nvSpPr>
        <p:spPr>
          <a:xfrm>
            <a:off x="6261797" y="2708828"/>
            <a:ext cx="5630165" cy="3562615"/>
          </a:xfrm>
        </p:spPr>
        <p:txBody>
          <a:bodyPr>
            <a:noAutofit/>
          </a:bodyPr>
          <a:lstStyle/>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tx1"/>
                </a:solidFill>
                <a:effectLst/>
                <a:latin typeface="Arial" panose="020B0604020202020204" pitchFamily="34" charset="0"/>
              </a:rPr>
              <a:t>Uses Dynamic Properties</a:t>
            </a:r>
            <a:r>
              <a:rPr kumimoji="0" lang="en-US" altLang="en-US" sz="1600" b="0" i="0" u="none" strike="noStrike" cap="none" normalizeH="0" baseline="0" dirty="0">
                <a:ln>
                  <a:noFill/>
                </a:ln>
                <a:solidFill>
                  <a:schemeClr val="tx1"/>
                </a:solidFill>
                <a:effectLst/>
                <a:latin typeface="Arial" panose="020B0604020202020204" pitchFamily="34" charset="0"/>
              </a:rPr>
              <a:t> – Unlike ViewData, which requires dictionary key access, ViewBag allows data to be accessed as properties, making it more readable. </a:t>
            </a: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tx1"/>
                </a:solidFill>
                <a:effectLst/>
                <a:latin typeface="Arial" panose="020B0604020202020204" pitchFamily="34" charset="0"/>
              </a:rPr>
              <a:t>Available for the Current Request Only</a:t>
            </a:r>
            <a:r>
              <a:rPr kumimoji="0" lang="en-US" altLang="en-US" sz="1600" b="0" i="0" u="none" strike="noStrike" cap="none" normalizeH="0" baseline="0" dirty="0">
                <a:ln>
                  <a:noFill/>
                </a:ln>
                <a:solidFill>
                  <a:schemeClr val="tx1"/>
                </a:solidFill>
                <a:effectLst/>
                <a:latin typeface="Arial" panose="020B0604020202020204" pitchFamily="34" charset="0"/>
              </a:rPr>
              <a:t> – The data stored in ViewBag exists only for the duration of the current HTTP request and is lost once the request cycle is complete. </a:t>
            </a: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tx1"/>
                </a:solidFill>
                <a:effectLst/>
                <a:latin typeface="Arial" panose="020B0604020202020204" pitchFamily="34" charset="0"/>
              </a:rPr>
              <a:t>No Need for Type Conversion</a:t>
            </a:r>
            <a:r>
              <a:rPr kumimoji="0" lang="en-US" altLang="en-US" sz="1600" b="0" i="0" u="none" strike="noStrike" cap="none" normalizeH="0" baseline="0" dirty="0">
                <a:ln>
                  <a:noFill/>
                </a:ln>
                <a:solidFill>
                  <a:schemeClr val="tx1"/>
                </a:solidFill>
                <a:effectLst/>
                <a:latin typeface="Arial" panose="020B0604020202020204" pitchFamily="34" charset="0"/>
              </a:rPr>
              <a:t> – Since ViewBag is dynamic, there is no need to explicitly cast data types, reducing the chances of type mismatch errors. </a:t>
            </a: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tx1"/>
                </a:solidFill>
                <a:effectLst/>
                <a:latin typeface="Arial" panose="020B0604020202020204" pitchFamily="34" charset="0"/>
              </a:rPr>
              <a:t>Wrapper Around ViewData</a:t>
            </a:r>
            <a:r>
              <a:rPr kumimoji="0" lang="en-US" altLang="en-US" sz="1600" b="0" i="0" u="none" strike="noStrike" cap="none" normalizeH="0" baseline="0" dirty="0">
                <a:ln>
                  <a:noFill/>
                </a:ln>
                <a:solidFill>
                  <a:schemeClr val="tx1"/>
                </a:solidFill>
                <a:effectLst/>
                <a:latin typeface="Arial" panose="020B0604020202020204" pitchFamily="34" charset="0"/>
              </a:rPr>
              <a:t> – Internally, ViewBag utilizes ViewData, meaning it still stores data in key-value pairs but provides a more convenient way to access it. </a:t>
            </a:r>
          </a:p>
        </p:txBody>
      </p:sp>
      <p:pic>
        <p:nvPicPr>
          <p:cNvPr id="17" name="Picture Placeholder 16">
            <a:extLst>
              <a:ext uri="{FF2B5EF4-FFF2-40B4-BE49-F238E27FC236}">
                <a16:creationId xmlns:a16="http://schemas.microsoft.com/office/drawing/2014/main" id="{38B0024B-0AD8-4DDB-8486-A9BD3A8E9FAC}"/>
              </a:ext>
              <a:ext uri="{C183D7F6-B498-43B3-948B-1728B52AA6E4}">
                <adec:decorative xmlns:adec="http://schemas.microsoft.com/office/drawing/2017/decorative" val="1"/>
              </a:ext>
            </a:extLst>
          </p:cNvPr>
          <p:cNvPicPr>
            <a:picLocks noGrp="1" noChangeAspect="1"/>
          </p:cNvPicPr>
          <p:nvPr>
            <p:ph type="pic" sz="quarter" idx="13"/>
          </p:nvPr>
        </p:nvPicPr>
        <p:blipFill>
          <a:blip r:embed="rId2"/>
          <a:srcRect/>
          <a:stretch/>
        </p:blipFill>
        <p:spPr>
          <a:xfrm>
            <a:off x="105069" y="2268069"/>
            <a:ext cx="5582064" cy="4485233"/>
          </a:xfrm>
        </p:spPr>
      </p:pic>
      <p:sp>
        <p:nvSpPr>
          <p:cNvPr id="2" name="Title 8">
            <a:extLst>
              <a:ext uri="{FF2B5EF4-FFF2-40B4-BE49-F238E27FC236}">
                <a16:creationId xmlns:a16="http://schemas.microsoft.com/office/drawing/2014/main" id="{82E32613-F6DC-7440-6568-70BC2CB1A303}"/>
              </a:ext>
            </a:extLst>
          </p:cNvPr>
          <p:cNvSpPr txBox="1">
            <a:spLocks/>
          </p:cNvSpPr>
          <p:nvPr/>
        </p:nvSpPr>
        <p:spPr>
          <a:xfrm>
            <a:off x="371475" y="1016000"/>
            <a:ext cx="11520487" cy="755649"/>
          </a:xfrm>
          <a:prstGeom prst="rect">
            <a:avLst/>
          </a:prstGeom>
        </p:spPr>
        <p:txBody>
          <a:bodyPr vert="horz" lIns="91440" tIns="45720" rIns="91440" bIns="45720" rtlCol="0" anchor="ctr">
            <a:normAutofit fontScale="55000" lnSpcReduction="20000"/>
          </a:bodyPr>
          <a:lstStyle>
            <a:lvl1pPr algn="ctr" defTabSz="914400" rtl="0" eaLnBrk="1" latinLnBrk="0" hangingPunct="1">
              <a:lnSpc>
                <a:spcPct val="90000"/>
              </a:lnSpc>
              <a:spcBef>
                <a:spcPct val="0"/>
              </a:spcBef>
              <a:buNone/>
              <a:defRPr sz="3600" b="1" kern="1200">
                <a:solidFill>
                  <a:schemeClr val="bg1"/>
                </a:solidFill>
                <a:latin typeface="+mj-lt"/>
                <a:ea typeface="+mj-ea"/>
                <a:cs typeface="+mj-cs"/>
              </a:defRPr>
            </a:lvl1pPr>
          </a:lstStyle>
          <a:p>
            <a:r>
              <a:rPr lang="en-US" dirty="0"/>
              <a:t>ViewBag is a dynamic wrapper around ViewData that allows data to be passed from the controller to the view without the need for explicit type conversion. It simplifies data handling by using dynamic properties instead of dictionary keys.</a:t>
            </a:r>
          </a:p>
        </p:txBody>
      </p:sp>
    </p:spTree>
    <p:extLst>
      <p:ext uri="{BB962C8B-B14F-4D97-AF65-F5344CB8AC3E}">
        <p14:creationId xmlns:p14="http://schemas.microsoft.com/office/powerpoint/2010/main" val="1154969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BED98-BF51-0B68-0FD6-55EB1C0107D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B2D8E12-0651-1F64-1C43-ED6B5A03638B}"/>
              </a:ext>
            </a:extLst>
          </p:cNvPr>
          <p:cNvSpPr>
            <a:spLocks noGrp="1"/>
          </p:cNvSpPr>
          <p:nvPr>
            <p:ph type="title"/>
          </p:nvPr>
        </p:nvSpPr>
        <p:spPr>
          <a:xfrm>
            <a:off x="876300" y="802395"/>
            <a:ext cx="10439400" cy="1175444"/>
          </a:xfrm>
        </p:spPr>
        <p:txBody>
          <a:bodyPr/>
          <a:lstStyle/>
          <a:p>
            <a:r>
              <a:rPr lang="en-US" dirty="0">
                <a:solidFill>
                  <a:schemeClr val="bg1"/>
                </a:solidFill>
              </a:rPr>
              <a:t>View Bag code syntax</a:t>
            </a:r>
          </a:p>
        </p:txBody>
      </p:sp>
      <p:sp>
        <p:nvSpPr>
          <p:cNvPr id="3" name="Slide Number Placeholder 2">
            <a:extLst>
              <a:ext uri="{FF2B5EF4-FFF2-40B4-BE49-F238E27FC236}">
                <a16:creationId xmlns:a16="http://schemas.microsoft.com/office/drawing/2014/main" id="{4C0D8B35-FEC9-B540-42F2-DE127BA00B68}"/>
              </a:ext>
            </a:extLst>
          </p:cNvPr>
          <p:cNvSpPr>
            <a:spLocks noGrp="1"/>
          </p:cNvSpPr>
          <p:nvPr>
            <p:ph type="sldNum" sz="quarter" idx="12"/>
          </p:nvPr>
        </p:nvSpPr>
        <p:spPr/>
        <p:txBody>
          <a:bodyPr/>
          <a:lstStyle/>
          <a:p>
            <a:fld id="{03DC2DEF-D2FE-4B45-ABA4-9F153FD1C98A}" type="slidenum">
              <a:rPr lang="en-US" smtClean="0"/>
              <a:t>7</a:t>
            </a:fld>
            <a:endParaRPr lang="en-US" dirty="0"/>
          </a:p>
        </p:txBody>
      </p:sp>
      <p:pic>
        <p:nvPicPr>
          <p:cNvPr id="8" name="Picture Placeholder 7">
            <a:extLst>
              <a:ext uri="{FF2B5EF4-FFF2-40B4-BE49-F238E27FC236}">
                <a16:creationId xmlns:a16="http://schemas.microsoft.com/office/drawing/2014/main" id="{AEBA1E3A-76D3-AD21-80A0-3680A6AF0A9A}"/>
              </a:ext>
              <a:ext uri="{C183D7F6-B498-43B3-948B-1728B52AA6E4}">
                <adec:decorative xmlns:adec="http://schemas.microsoft.com/office/drawing/2017/decorative" val="1"/>
              </a:ext>
            </a:extLst>
          </p:cNvPr>
          <p:cNvPicPr>
            <a:picLocks noGrp="1" noChangeAspect="1"/>
          </p:cNvPicPr>
          <p:nvPr>
            <p:ph type="pic" sz="quarter" idx="13"/>
          </p:nvPr>
        </p:nvPicPr>
        <p:blipFill>
          <a:blip r:embed="rId2"/>
          <a:srcRect/>
          <a:stretch/>
        </p:blipFill>
        <p:spPr>
          <a:xfrm>
            <a:off x="1998848" y="2263536"/>
            <a:ext cx="8194303" cy="3657599"/>
          </a:xfrm>
        </p:spPr>
      </p:pic>
    </p:spTree>
    <p:extLst>
      <p:ext uri="{BB962C8B-B14F-4D97-AF65-F5344CB8AC3E}">
        <p14:creationId xmlns:p14="http://schemas.microsoft.com/office/powerpoint/2010/main" val="1776996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2A60F-51B5-43D6-9527-9497CFB6DF72}"/>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D131503-A12F-13D1-7981-9909D0A0E4D1}"/>
              </a:ext>
            </a:extLst>
          </p:cNvPr>
          <p:cNvSpPr>
            <a:spLocks noGrp="1"/>
          </p:cNvSpPr>
          <p:nvPr>
            <p:ph type="title"/>
          </p:nvPr>
        </p:nvSpPr>
        <p:spPr/>
        <p:txBody>
          <a:bodyPr/>
          <a:lstStyle/>
          <a:p>
            <a:r>
              <a:rPr lang="en-US" dirty="0"/>
              <a:t>Understanding Temp Data</a:t>
            </a:r>
          </a:p>
        </p:txBody>
      </p:sp>
      <p:sp>
        <p:nvSpPr>
          <p:cNvPr id="3" name="Slide Number Placeholder 2">
            <a:extLst>
              <a:ext uri="{FF2B5EF4-FFF2-40B4-BE49-F238E27FC236}">
                <a16:creationId xmlns:a16="http://schemas.microsoft.com/office/drawing/2014/main" id="{CDFB29D7-3CD1-599C-A65B-AD8C37F8B975}"/>
              </a:ext>
            </a:extLst>
          </p:cNvPr>
          <p:cNvSpPr>
            <a:spLocks noGrp="1"/>
          </p:cNvSpPr>
          <p:nvPr>
            <p:ph type="sldNum" sz="quarter" idx="12"/>
          </p:nvPr>
        </p:nvSpPr>
        <p:spPr/>
        <p:txBody>
          <a:bodyPr/>
          <a:lstStyle/>
          <a:p>
            <a:fld id="{03DC2DEF-D2FE-4B45-ABA4-9F153FD1C98A}" type="slidenum">
              <a:rPr lang="en-US" smtClean="0"/>
              <a:t>8</a:t>
            </a:fld>
            <a:endParaRPr lang="en-US" dirty="0"/>
          </a:p>
        </p:txBody>
      </p:sp>
      <p:sp>
        <p:nvSpPr>
          <p:cNvPr id="12" name="Text Placeholder 11">
            <a:extLst>
              <a:ext uri="{FF2B5EF4-FFF2-40B4-BE49-F238E27FC236}">
                <a16:creationId xmlns:a16="http://schemas.microsoft.com/office/drawing/2014/main" id="{4BA9BFBE-82BA-D395-C72D-48BEB9089153}"/>
              </a:ext>
            </a:extLst>
          </p:cNvPr>
          <p:cNvSpPr>
            <a:spLocks noGrp="1"/>
          </p:cNvSpPr>
          <p:nvPr>
            <p:ph type="body" sz="quarter" idx="3"/>
          </p:nvPr>
        </p:nvSpPr>
        <p:spPr>
          <a:xfrm>
            <a:off x="6261797" y="2268069"/>
            <a:ext cx="5630165" cy="518457"/>
          </a:xfrm>
        </p:spPr>
        <p:txBody>
          <a:bodyPr/>
          <a:lstStyle/>
          <a:p>
            <a:r>
              <a:rPr lang="en-US" dirty="0"/>
              <a:t>Features </a:t>
            </a:r>
          </a:p>
        </p:txBody>
      </p:sp>
      <p:sp>
        <p:nvSpPr>
          <p:cNvPr id="13" name="Content Placeholder 12">
            <a:extLst>
              <a:ext uri="{FF2B5EF4-FFF2-40B4-BE49-F238E27FC236}">
                <a16:creationId xmlns:a16="http://schemas.microsoft.com/office/drawing/2014/main" id="{F321EEE7-08FB-986C-BB18-A4C4F9EF5E76}"/>
              </a:ext>
            </a:extLst>
          </p:cNvPr>
          <p:cNvSpPr>
            <a:spLocks noGrp="1"/>
          </p:cNvSpPr>
          <p:nvPr>
            <p:ph sz="quarter" idx="4"/>
          </p:nvPr>
        </p:nvSpPr>
        <p:spPr>
          <a:xfrm>
            <a:off x="6261797" y="2708828"/>
            <a:ext cx="5630165" cy="3562615"/>
          </a:xfrm>
        </p:spPr>
        <p:txBody>
          <a:bodyPr>
            <a:noAutofit/>
          </a:bodyPr>
          <a:lstStyle/>
          <a:p>
            <a:pPr eaLnBrk="0" fontAlgn="base" hangingPunct="0">
              <a:lnSpc>
                <a:spcPct val="100000"/>
              </a:lnSpc>
              <a:spcBef>
                <a:spcPct val="0"/>
              </a:spcBef>
              <a:spcAft>
                <a:spcPct val="0"/>
              </a:spcAft>
            </a:pPr>
            <a:r>
              <a:rPr kumimoji="0" lang="en-US" altLang="en-US" sz="1600" b="1" i="0" u="none" strike="noStrike" cap="none" normalizeH="0" baseline="0" dirty="0">
                <a:ln>
                  <a:noFill/>
                </a:ln>
                <a:effectLst/>
                <a:latin typeface="Arial" panose="020B0604020202020204" pitchFamily="34" charset="0"/>
              </a:rPr>
              <a:t>Available Until Read in the Next Request</a:t>
            </a:r>
            <a:r>
              <a:rPr kumimoji="0" lang="en-US" altLang="en-US" sz="1600" b="0" i="0" u="none" strike="noStrike" cap="none" normalizeH="0" baseline="0" dirty="0">
                <a:ln>
                  <a:noFill/>
                </a:ln>
                <a:effectLst/>
                <a:latin typeface="Arial" panose="020B0604020202020204" pitchFamily="34" charset="0"/>
              </a:rPr>
              <a:t> – TempData holds data until it is accessed; once read, it is automatically removed unless explicitly retained. </a:t>
            </a:r>
          </a:p>
          <a:p>
            <a:pPr eaLnBrk="0" fontAlgn="base" hangingPunct="0">
              <a:lnSpc>
                <a:spcPct val="100000"/>
              </a:lnSpc>
              <a:spcBef>
                <a:spcPct val="0"/>
              </a:spcBef>
              <a:spcAft>
                <a:spcPct val="0"/>
              </a:spcAft>
            </a:pPr>
            <a:r>
              <a:rPr kumimoji="0" lang="en-US" altLang="en-US" sz="1600" b="1" i="0" u="none" strike="noStrike" cap="none" normalizeH="0" baseline="0" dirty="0">
                <a:ln>
                  <a:noFill/>
                </a:ln>
                <a:effectLst/>
                <a:latin typeface="Arial" panose="020B0604020202020204" pitchFamily="34" charset="0"/>
              </a:rPr>
              <a:t>Uses Session State to Persist Data</a:t>
            </a:r>
            <a:r>
              <a:rPr kumimoji="0" lang="en-US" altLang="en-US" sz="1600" b="0" i="0" u="none" strike="noStrike" cap="none" normalizeH="0" baseline="0" dirty="0">
                <a:ln>
                  <a:noFill/>
                </a:ln>
                <a:effectLst/>
                <a:latin typeface="Arial" panose="020B0604020202020204" pitchFamily="34" charset="0"/>
              </a:rPr>
              <a:t> – It relies on session storage to retain data across requests, ensuring temporary persistence. </a:t>
            </a:r>
          </a:p>
        </p:txBody>
      </p:sp>
      <p:pic>
        <p:nvPicPr>
          <p:cNvPr id="17" name="Picture Placeholder 16">
            <a:extLst>
              <a:ext uri="{FF2B5EF4-FFF2-40B4-BE49-F238E27FC236}">
                <a16:creationId xmlns:a16="http://schemas.microsoft.com/office/drawing/2014/main" id="{B544597C-AB86-BC27-866B-640BA037419C}"/>
              </a:ext>
              <a:ext uri="{C183D7F6-B498-43B3-948B-1728B52AA6E4}">
                <adec:decorative xmlns:adec="http://schemas.microsoft.com/office/drawing/2017/decorative" val="1"/>
              </a:ext>
            </a:extLst>
          </p:cNvPr>
          <p:cNvPicPr>
            <a:picLocks noGrp="1" noChangeAspect="1"/>
          </p:cNvPicPr>
          <p:nvPr>
            <p:ph type="pic" sz="quarter" idx="13"/>
          </p:nvPr>
        </p:nvPicPr>
        <p:blipFill>
          <a:blip r:embed="rId2"/>
          <a:srcRect/>
          <a:stretch/>
        </p:blipFill>
        <p:spPr>
          <a:xfrm>
            <a:off x="105069" y="2268069"/>
            <a:ext cx="5582064" cy="4485233"/>
          </a:xfrm>
        </p:spPr>
      </p:pic>
      <p:sp>
        <p:nvSpPr>
          <p:cNvPr id="2" name="Title 8">
            <a:extLst>
              <a:ext uri="{FF2B5EF4-FFF2-40B4-BE49-F238E27FC236}">
                <a16:creationId xmlns:a16="http://schemas.microsoft.com/office/drawing/2014/main" id="{2E21DED6-B31C-3C5B-2714-CF829F216715}"/>
              </a:ext>
            </a:extLst>
          </p:cNvPr>
          <p:cNvSpPr txBox="1">
            <a:spLocks/>
          </p:cNvSpPr>
          <p:nvPr/>
        </p:nvSpPr>
        <p:spPr>
          <a:xfrm>
            <a:off x="371475" y="956235"/>
            <a:ext cx="11520487" cy="755649"/>
          </a:xfrm>
          <a:prstGeom prst="rect">
            <a:avLst/>
          </a:prstGeom>
        </p:spPr>
        <p:txBody>
          <a:bodyPr vert="horz" lIns="91440" tIns="45720" rIns="91440" bIns="45720" rtlCol="0" anchor="ctr">
            <a:normAutofit fontScale="55000" lnSpcReduction="20000"/>
          </a:bodyPr>
          <a:lstStyle>
            <a:lvl1pPr algn="ctr" defTabSz="914400" rtl="0" eaLnBrk="1" latinLnBrk="0" hangingPunct="1">
              <a:lnSpc>
                <a:spcPct val="90000"/>
              </a:lnSpc>
              <a:spcBef>
                <a:spcPct val="0"/>
              </a:spcBef>
              <a:buNone/>
              <a:defRPr sz="3600" b="1" kern="1200">
                <a:solidFill>
                  <a:schemeClr val="bg1"/>
                </a:solidFill>
                <a:latin typeface="+mj-lt"/>
                <a:ea typeface="+mj-ea"/>
                <a:cs typeface="+mj-cs"/>
              </a:defRPr>
            </a:lvl1pPr>
          </a:lstStyle>
          <a:p>
            <a:pPr marL="0" indent="0">
              <a:buNone/>
            </a:pPr>
            <a:r>
              <a:rPr lang="en-US" sz="3600" dirty="0"/>
              <a:t>TempData is a special data storage mechanism in ASP.NET MVC that allows data to be passed between different controllers or actions. Unlike ViewData and ViewBag, which are limited to the current request.</a:t>
            </a:r>
          </a:p>
        </p:txBody>
      </p:sp>
    </p:spTree>
    <p:extLst>
      <p:ext uri="{BB962C8B-B14F-4D97-AF65-F5344CB8AC3E}">
        <p14:creationId xmlns:p14="http://schemas.microsoft.com/office/powerpoint/2010/main" val="1037305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B6AE2-44D3-A441-D1A1-711FE4D15E9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24C5AE7-51D7-6910-C63C-1DCACF34F0D0}"/>
              </a:ext>
            </a:extLst>
          </p:cNvPr>
          <p:cNvSpPr>
            <a:spLocks noGrp="1"/>
          </p:cNvSpPr>
          <p:nvPr>
            <p:ph type="title"/>
          </p:nvPr>
        </p:nvSpPr>
        <p:spPr>
          <a:xfrm>
            <a:off x="876300" y="802395"/>
            <a:ext cx="10439400" cy="1175444"/>
          </a:xfrm>
        </p:spPr>
        <p:txBody>
          <a:bodyPr/>
          <a:lstStyle/>
          <a:p>
            <a:r>
              <a:rPr lang="en-US" dirty="0">
                <a:solidFill>
                  <a:schemeClr val="bg1"/>
                </a:solidFill>
              </a:rPr>
              <a:t>Temp data code syntax</a:t>
            </a:r>
          </a:p>
        </p:txBody>
      </p:sp>
      <p:sp>
        <p:nvSpPr>
          <p:cNvPr id="3" name="Slide Number Placeholder 2">
            <a:extLst>
              <a:ext uri="{FF2B5EF4-FFF2-40B4-BE49-F238E27FC236}">
                <a16:creationId xmlns:a16="http://schemas.microsoft.com/office/drawing/2014/main" id="{388E77A6-87CF-EEC2-DE2F-CCF864FEBB7C}"/>
              </a:ext>
            </a:extLst>
          </p:cNvPr>
          <p:cNvSpPr>
            <a:spLocks noGrp="1"/>
          </p:cNvSpPr>
          <p:nvPr>
            <p:ph type="sldNum" sz="quarter" idx="12"/>
          </p:nvPr>
        </p:nvSpPr>
        <p:spPr/>
        <p:txBody>
          <a:bodyPr/>
          <a:lstStyle/>
          <a:p>
            <a:fld id="{03DC2DEF-D2FE-4B45-ABA4-9F153FD1C98A}" type="slidenum">
              <a:rPr lang="en-US" smtClean="0"/>
              <a:t>9</a:t>
            </a:fld>
            <a:endParaRPr lang="en-US" dirty="0"/>
          </a:p>
        </p:txBody>
      </p:sp>
      <p:pic>
        <p:nvPicPr>
          <p:cNvPr id="8" name="Picture Placeholder 7">
            <a:extLst>
              <a:ext uri="{FF2B5EF4-FFF2-40B4-BE49-F238E27FC236}">
                <a16:creationId xmlns:a16="http://schemas.microsoft.com/office/drawing/2014/main" id="{917A4C54-105E-3C9F-DF57-A44C53D8AFF1}"/>
              </a:ext>
              <a:ext uri="{C183D7F6-B498-43B3-948B-1728B52AA6E4}">
                <adec:decorative xmlns:adec="http://schemas.microsoft.com/office/drawing/2017/decorative" val="1"/>
              </a:ext>
            </a:extLst>
          </p:cNvPr>
          <p:cNvPicPr>
            <a:picLocks noGrp="1" noChangeAspect="1"/>
          </p:cNvPicPr>
          <p:nvPr>
            <p:ph type="pic" sz="quarter" idx="13"/>
          </p:nvPr>
        </p:nvPicPr>
        <p:blipFill>
          <a:blip r:embed="rId2"/>
          <a:srcRect/>
          <a:stretch/>
        </p:blipFill>
        <p:spPr>
          <a:xfrm>
            <a:off x="1140141" y="1977839"/>
            <a:ext cx="9674823" cy="4318442"/>
          </a:xfrm>
        </p:spPr>
      </p:pic>
    </p:spTree>
    <p:extLst>
      <p:ext uri="{BB962C8B-B14F-4D97-AF65-F5344CB8AC3E}">
        <p14:creationId xmlns:p14="http://schemas.microsoft.com/office/powerpoint/2010/main" val="3156262248"/>
      </p:ext>
    </p:extLst>
  </p:cSld>
  <p:clrMapOvr>
    <a:masterClrMapping/>
  </p:clrMapOvr>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block presentation</Template>
  <TotalTime>148</TotalTime>
  <Words>474</Words>
  <Application>Microsoft Office PowerPoint</Application>
  <PresentationFormat>Widescreen</PresentationFormat>
  <Paragraphs>47</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Passing Data Between Views in ASP.NET MVC</vt:lpstr>
      <vt:lpstr>Agenda</vt:lpstr>
      <vt:lpstr>Introduction</vt:lpstr>
      <vt:lpstr>Understanding ViewData</vt:lpstr>
      <vt:lpstr>View Data code syntax</vt:lpstr>
      <vt:lpstr>Understanding View Bag</vt:lpstr>
      <vt:lpstr>View Bag code syntax</vt:lpstr>
      <vt:lpstr>Understanding Temp Data</vt:lpstr>
      <vt:lpstr>Temp data code syntax</vt:lpstr>
      <vt:lpstr>Comparison Table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Sarthak Goyal</dc:creator>
  <cp:lastModifiedBy>Sarthak Goyal</cp:lastModifiedBy>
  <cp:revision>4</cp:revision>
  <dcterms:created xsi:type="dcterms:W3CDTF">2025-03-20T15:32:22Z</dcterms:created>
  <dcterms:modified xsi:type="dcterms:W3CDTF">2025-03-20T18:00:40Z</dcterms:modified>
</cp:coreProperties>
</file>